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D582350-127E-4F9B-A280-59A1F618545F}">
  <a:tblStyle styleId="{9D582350-127E-4F9B-A280-59A1F618545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ec4156cb8a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ec4156cb8a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edbacc843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edbacc843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ec44b7778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ec44b7778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edbacc843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edbacc843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edbacc8434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edbacc8434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edbacc843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edbacc843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edbacc843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edbacc843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edbacc8434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edbacc843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edbacc8434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edbacc8434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ec44b77785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ec44b7778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edbacc8434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edbacc8434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ec4156cb8a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ec4156cb8a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Noah Heath</a:t>
            </a:r>
            <a:endParaRPr/>
          </a:p>
          <a:p>
            <a:pPr indent="0" lvl="0" marL="0" rtl="0" algn="ctr">
              <a:spcBef>
                <a:spcPts val="0"/>
              </a:spcBef>
              <a:spcAft>
                <a:spcPts val="0"/>
              </a:spcAft>
              <a:buNone/>
            </a:pPr>
            <a:r>
              <a:rPr lang="en"/>
              <a:t>Starting Pitching Report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Cole Thomas 6/17/26 vs Breakers</a:t>
            </a:r>
            <a:endParaRPr/>
          </a:p>
        </p:txBody>
      </p:sp>
      <p:pic>
        <p:nvPicPr>
          <p:cNvPr id="56" name="Google Shape;56;p13"/>
          <p:cNvPicPr preferRelativeResize="0"/>
          <p:nvPr/>
        </p:nvPicPr>
        <p:blipFill>
          <a:blip r:embed="rId3">
            <a:alphaModFix/>
          </a:blip>
          <a:stretch>
            <a:fillRect/>
          </a:stretch>
        </p:blipFill>
        <p:spPr>
          <a:xfrm>
            <a:off x="0" y="0"/>
            <a:ext cx="1782850" cy="1782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Final Line</a:t>
            </a:r>
            <a:endParaRPr/>
          </a:p>
        </p:txBody>
      </p:sp>
      <p:graphicFrame>
        <p:nvGraphicFramePr>
          <p:cNvPr id="62" name="Google Shape;62;p14"/>
          <p:cNvGraphicFramePr/>
          <p:nvPr/>
        </p:nvGraphicFramePr>
        <p:xfrm>
          <a:off x="687063" y="1909175"/>
          <a:ext cx="3000000" cy="3000000"/>
        </p:xfrm>
        <a:graphic>
          <a:graphicData uri="http://schemas.openxmlformats.org/drawingml/2006/table">
            <a:tbl>
              <a:tblPr>
                <a:noFill/>
                <a:tableStyleId>{9D582350-127E-4F9B-A280-59A1F618545F}</a:tableStyleId>
              </a:tblPr>
              <a:tblGrid>
                <a:gridCol w="686575"/>
                <a:gridCol w="686575"/>
                <a:gridCol w="493975"/>
                <a:gridCol w="590275"/>
                <a:gridCol w="590275"/>
                <a:gridCol w="590275"/>
                <a:gridCol w="590275"/>
                <a:gridCol w="590275"/>
                <a:gridCol w="590275"/>
                <a:gridCol w="590275"/>
                <a:gridCol w="590275"/>
                <a:gridCol w="590275"/>
                <a:gridCol w="590275"/>
              </a:tblGrid>
              <a:tr h="534000">
                <a:tc>
                  <a:txBody>
                    <a:bodyPr/>
                    <a:lstStyle/>
                    <a:p>
                      <a:pPr indent="0" lvl="0" marL="0" rtl="0" algn="ctr">
                        <a:spcBef>
                          <a:spcPts val="0"/>
                        </a:spcBef>
                        <a:spcAft>
                          <a:spcPts val="0"/>
                        </a:spcAft>
                        <a:buNone/>
                      </a:pPr>
                      <a:r>
                        <a:rPr lang="en" sz="700"/>
                        <a:t>Appearance number</a:t>
                      </a:r>
                      <a:endParaRPr sz="700"/>
                    </a:p>
                  </a:txBody>
                  <a:tcPr marT="91425" marB="91425" marR="91425" marL="91425">
                    <a:solidFill>
                      <a:srgbClr val="F47D33"/>
                    </a:solidFill>
                  </a:tcPr>
                </a:tc>
                <a:tc>
                  <a:txBody>
                    <a:bodyPr/>
                    <a:lstStyle/>
                    <a:p>
                      <a:pPr indent="0" lvl="0" marL="0" rtl="0" algn="ctr">
                        <a:spcBef>
                          <a:spcPts val="0"/>
                        </a:spcBef>
                        <a:spcAft>
                          <a:spcPts val="0"/>
                        </a:spcAft>
                        <a:buNone/>
                      </a:pPr>
                      <a:r>
                        <a:rPr lang="en" sz="1000"/>
                        <a:t>Season Innings</a:t>
                      </a:r>
                      <a:endParaRPr sz="1000"/>
                    </a:p>
                  </a:txBody>
                  <a:tcPr marT="91425" marB="91425" marR="91425" marL="91425">
                    <a:solidFill>
                      <a:srgbClr val="F47D33"/>
                    </a:solidFill>
                  </a:tcPr>
                </a:tc>
                <a:tc>
                  <a:txBody>
                    <a:bodyPr/>
                    <a:lstStyle/>
                    <a:p>
                      <a:pPr indent="0" lvl="0" marL="0" rtl="0" algn="ctr">
                        <a:spcBef>
                          <a:spcPts val="0"/>
                        </a:spcBef>
                        <a:spcAft>
                          <a:spcPts val="0"/>
                        </a:spcAft>
                        <a:buNone/>
                      </a:pPr>
                      <a:r>
                        <a:rPr lang="en" sz="2400"/>
                        <a:t>IP</a:t>
                      </a:r>
                      <a:endParaRPr sz="2400"/>
                    </a:p>
                  </a:txBody>
                  <a:tcPr marT="91425" marB="91425" marR="91425" marL="91425">
                    <a:solidFill>
                      <a:srgbClr val="F47D33"/>
                    </a:solidFill>
                  </a:tcPr>
                </a:tc>
                <a:tc>
                  <a:txBody>
                    <a:bodyPr/>
                    <a:lstStyle/>
                    <a:p>
                      <a:pPr indent="0" lvl="0" marL="0" rtl="0" algn="ctr">
                        <a:spcBef>
                          <a:spcPts val="0"/>
                        </a:spcBef>
                        <a:spcAft>
                          <a:spcPts val="0"/>
                        </a:spcAft>
                        <a:buNone/>
                      </a:pPr>
                      <a:r>
                        <a:rPr lang="en" sz="2200"/>
                        <a:t>ER</a:t>
                      </a:r>
                      <a:endParaRPr sz="2200"/>
                    </a:p>
                  </a:txBody>
                  <a:tcPr marT="91425" marB="91425" marR="91425" marL="91425">
                    <a:solidFill>
                      <a:srgbClr val="F47D33"/>
                    </a:solidFill>
                  </a:tcPr>
                </a:tc>
                <a:tc>
                  <a:txBody>
                    <a:bodyPr/>
                    <a:lstStyle/>
                    <a:p>
                      <a:pPr indent="0" lvl="0" marL="0" rtl="0" algn="ctr">
                        <a:spcBef>
                          <a:spcPts val="0"/>
                        </a:spcBef>
                        <a:spcAft>
                          <a:spcPts val="0"/>
                        </a:spcAft>
                        <a:buNone/>
                      </a:pPr>
                      <a:r>
                        <a:rPr lang="en" sz="2400"/>
                        <a:t>R</a:t>
                      </a:r>
                      <a:endParaRPr sz="2400"/>
                    </a:p>
                  </a:txBody>
                  <a:tcPr marT="91425" marB="91425" marR="91425" marL="91425">
                    <a:solidFill>
                      <a:srgbClr val="F47D33"/>
                    </a:solidFill>
                  </a:tcPr>
                </a:tc>
                <a:tc>
                  <a:txBody>
                    <a:bodyPr/>
                    <a:lstStyle/>
                    <a:p>
                      <a:pPr indent="0" lvl="0" marL="0" rtl="0" algn="ctr">
                        <a:spcBef>
                          <a:spcPts val="0"/>
                        </a:spcBef>
                        <a:spcAft>
                          <a:spcPts val="0"/>
                        </a:spcAft>
                        <a:buNone/>
                      </a:pPr>
                      <a:r>
                        <a:rPr lang="en" sz="2300"/>
                        <a:t>H</a:t>
                      </a:r>
                      <a:endParaRPr sz="2300"/>
                    </a:p>
                  </a:txBody>
                  <a:tcPr marT="91425" marB="91425" marR="91425" marL="91425">
                    <a:solidFill>
                      <a:srgbClr val="F47D33"/>
                    </a:solidFill>
                  </a:tcPr>
                </a:tc>
                <a:tc>
                  <a:txBody>
                    <a:bodyPr/>
                    <a:lstStyle/>
                    <a:p>
                      <a:pPr indent="0" lvl="0" marL="0" rtl="0" algn="ctr">
                        <a:spcBef>
                          <a:spcPts val="0"/>
                        </a:spcBef>
                        <a:spcAft>
                          <a:spcPts val="0"/>
                        </a:spcAft>
                        <a:buNone/>
                      </a:pPr>
                      <a:r>
                        <a:rPr lang="en" sz="1500"/>
                        <a:t>HBP</a:t>
                      </a:r>
                      <a:endParaRPr sz="1500"/>
                    </a:p>
                  </a:txBody>
                  <a:tcPr marT="91425" marB="91425" marR="91425" marL="91425">
                    <a:solidFill>
                      <a:srgbClr val="F47D33"/>
                    </a:solidFill>
                  </a:tcPr>
                </a:tc>
                <a:tc>
                  <a:txBody>
                    <a:bodyPr/>
                    <a:lstStyle/>
                    <a:p>
                      <a:pPr indent="0" lvl="0" marL="0" rtl="0" algn="ctr">
                        <a:spcBef>
                          <a:spcPts val="0"/>
                        </a:spcBef>
                        <a:spcAft>
                          <a:spcPts val="0"/>
                        </a:spcAft>
                        <a:buNone/>
                      </a:pPr>
                      <a:r>
                        <a:rPr lang="en" sz="2400"/>
                        <a:t>BB</a:t>
                      </a:r>
                      <a:endParaRPr sz="2400"/>
                    </a:p>
                  </a:txBody>
                  <a:tcPr marT="91425" marB="91425" marR="91425" marL="91425">
                    <a:solidFill>
                      <a:srgbClr val="F47D33"/>
                    </a:solidFill>
                  </a:tcPr>
                </a:tc>
                <a:tc>
                  <a:txBody>
                    <a:bodyPr/>
                    <a:lstStyle/>
                    <a:p>
                      <a:pPr indent="0" lvl="0" marL="0" rtl="0" algn="ctr">
                        <a:spcBef>
                          <a:spcPts val="0"/>
                        </a:spcBef>
                        <a:spcAft>
                          <a:spcPts val="0"/>
                        </a:spcAft>
                        <a:buNone/>
                      </a:pPr>
                      <a:r>
                        <a:rPr lang="en" sz="2400"/>
                        <a:t>K</a:t>
                      </a:r>
                      <a:endParaRPr sz="2400"/>
                    </a:p>
                  </a:txBody>
                  <a:tcPr marT="91425" marB="91425" marR="91425" marL="91425">
                    <a:solidFill>
                      <a:srgbClr val="F47D33"/>
                    </a:solidFill>
                  </a:tcPr>
                </a:tc>
                <a:tc>
                  <a:txBody>
                    <a:bodyPr/>
                    <a:lstStyle/>
                    <a:p>
                      <a:pPr indent="0" lvl="0" marL="0" rtl="0" algn="ctr">
                        <a:spcBef>
                          <a:spcPts val="0"/>
                        </a:spcBef>
                        <a:spcAft>
                          <a:spcPts val="0"/>
                        </a:spcAft>
                        <a:buNone/>
                      </a:pPr>
                      <a:r>
                        <a:rPr lang="en" sz="2400"/>
                        <a:t>BF</a:t>
                      </a:r>
                      <a:endParaRPr sz="2400"/>
                    </a:p>
                  </a:txBody>
                  <a:tcPr marT="91425" marB="91425" marR="91425" marL="91425">
                    <a:solidFill>
                      <a:srgbClr val="F47D33"/>
                    </a:solidFill>
                  </a:tcPr>
                </a:tc>
                <a:tc>
                  <a:txBody>
                    <a:bodyPr/>
                    <a:lstStyle/>
                    <a:p>
                      <a:pPr indent="0" lvl="0" marL="0" rtl="0" algn="ctr">
                        <a:spcBef>
                          <a:spcPts val="0"/>
                        </a:spcBef>
                        <a:spcAft>
                          <a:spcPts val="0"/>
                        </a:spcAft>
                        <a:buNone/>
                      </a:pPr>
                      <a:r>
                        <a:rPr lang="en" sz="2300"/>
                        <a:t>NP</a:t>
                      </a:r>
                      <a:endParaRPr sz="2300"/>
                    </a:p>
                  </a:txBody>
                  <a:tcPr marT="91425" marB="91425" marR="91425" marL="91425">
                    <a:solidFill>
                      <a:srgbClr val="F47D33"/>
                    </a:solidFill>
                  </a:tcPr>
                </a:tc>
                <a:tc>
                  <a:txBody>
                    <a:bodyPr/>
                    <a:lstStyle/>
                    <a:p>
                      <a:pPr indent="0" lvl="0" marL="0" rtl="0" algn="ctr">
                        <a:spcBef>
                          <a:spcPts val="0"/>
                        </a:spcBef>
                        <a:spcAft>
                          <a:spcPts val="0"/>
                        </a:spcAft>
                        <a:buNone/>
                      </a:pPr>
                      <a:r>
                        <a:rPr lang="en" sz="900"/>
                        <a:t>Season ERA</a:t>
                      </a:r>
                      <a:endParaRPr sz="900"/>
                    </a:p>
                  </a:txBody>
                  <a:tcPr marT="91425" marB="91425" marR="91425" marL="91425">
                    <a:solidFill>
                      <a:srgbClr val="F47D33"/>
                    </a:solidFill>
                  </a:tcPr>
                </a:tc>
                <a:tc>
                  <a:txBody>
                    <a:bodyPr/>
                    <a:lstStyle/>
                    <a:p>
                      <a:pPr indent="0" lvl="0" marL="0" rtl="0" algn="ctr">
                        <a:spcBef>
                          <a:spcPts val="0"/>
                        </a:spcBef>
                        <a:spcAft>
                          <a:spcPts val="0"/>
                        </a:spcAft>
                        <a:buNone/>
                      </a:pPr>
                      <a:r>
                        <a:rPr lang="en" sz="900"/>
                        <a:t>Season WHIP</a:t>
                      </a:r>
                      <a:endParaRPr sz="900"/>
                    </a:p>
                  </a:txBody>
                  <a:tcPr marT="91425" marB="91425" marR="91425" marL="91425">
                    <a:solidFill>
                      <a:srgbClr val="F47D33"/>
                    </a:solidFill>
                  </a:tcPr>
                </a:tc>
              </a:tr>
              <a:tr h="776550">
                <a:tc>
                  <a:txBody>
                    <a:bodyPr/>
                    <a:lstStyle/>
                    <a:p>
                      <a:pPr indent="0" lvl="0" marL="0" rtl="0" algn="ctr">
                        <a:spcBef>
                          <a:spcPts val="0"/>
                        </a:spcBef>
                        <a:spcAft>
                          <a:spcPts val="0"/>
                        </a:spcAft>
                        <a:buNone/>
                      </a:pPr>
                      <a:r>
                        <a:rPr lang="en" sz="2400"/>
                        <a:t>2</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8.1</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1700"/>
                        <a:t>4.0</a:t>
                      </a:r>
                      <a:endParaRPr sz="1700"/>
                    </a:p>
                  </a:txBody>
                  <a:tcPr marT="91425" marB="91425" marR="91425" marL="91425">
                    <a:solidFill>
                      <a:srgbClr val="FFDAB9"/>
                    </a:solidFill>
                  </a:tcPr>
                </a:tc>
                <a:tc>
                  <a:txBody>
                    <a:bodyPr/>
                    <a:lstStyle/>
                    <a:p>
                      <a:pPr indent="0" lvl="0" marL="0" rtl="0" algn="ctr">
                        <a:spcBef>
                          <a:spcPts val="0"/>
                        </a:spcBef>
                        <a:spcAft>
                          <a:spcPts val="0"/>
                        </a:spcAft>
                        <a:buNone/>
                      </a:pPr>
                      <a:r>
                        <a:rPr lang="en" sz="2400"/>
                        <a:t>6</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6</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9</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0</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1</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8</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22</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2400"/>
                        <a:t>88</a:t>
                      </a:r>
                      <a:endParaRPr sz="2400"/>
                    </a:p>
                  </a:txBody>
                  <a:tcPr marT="91425" marB="91425" marR="91425" marL="91425">
                    <a:solidFill>
                      <a:srgbClr val="FFDAB9"/>
                    </a:solidFill>
                  </a:tcPr>
                </a:tc>
                <a:tc>
                  <a:txBody>
                    <a:bodyPr/>
                    <a:lstStyle/>
                    <a:p>
                      <a:pPr indent="0" lvl="0" marL="0" rtl="0" algn="ctr">
                        <a:spcBef>
                          <a:spcPts val="0"/>
                        </a:spcBef>
                        <a:spcAft>
                          <a:spcPts val="0"/>
                        </a:spcAft>
                        <a:buNone/>
                      </a:pPr>
                      <a:r>
                        <a:rPr lang="en" sz="1200"/>
                        <a:t>7.56</a:t>
                      </a:r>
                      <a:endParaRPr sz="1200"/>
                    </a:p>
                  </a:txBody>
                  <a:tcPr marT="91425" marB="91425" marR="91425" marL="91425">
                    <a:solidFill>
                      <a:srgbClr val="FFDAB9"/>
                    </a:solidFill>
                  </a:tcPr>
                </a:tc>
                <a:tc>
                  <a:txBody>
                    <a:bodyPr/>
                    <a:lstStyle/>
                    <a:p>
                      <a:pPr indent="0" lvl="0" marL="0" rtl="0" algn="ctr">
                        <a:spcBef>
                          <a:spcPts val="0"/>
                        </a:spcBef>
                        <a:spcAft>
                          <a:spcPts val="0"/>
                        </a:spcAft>
                        <a:buNone/>
                      </a:pPr>
                      <a:r>
                        <a:rPr lang="en"/>
                        <a:t>2.28</a:t>
                      </a:r>
                      <a:endParaRPr/>
                    </a:p>
                  </a:txBody>
                  <a:tcPr marT="91425" marB="91425" marR="91425" marL="91425">
                    <a:solidFill>
                      <a:srgbClr val="FFDAB9"/>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Pitch Outcomes</a:t>
            </a:r>
            <a:endParaRPr/>
          </a:p>
        </p:txBody>
      </p:sp>
      <p:pic>
        <p:nvPicPr>
          <p:cNvPr id="68" name="Google Shape;68;p15"/>
          <p:cNvPicPr preferRelativeResize="0"/>
          <p:nvPr/>
        </p:nvPicPr>
        <p:blipFill rotWithShape="1">
          <a:blip r:embed="rId3">
            <a:alphaModFix/>
          </a:blip>
          <a:srcRect b="0" l="22936" r="22893" t="0"/>
          <a:stretch/>
        </p:blipFill>
        <p:spPr>
          <a:xfrm>
            <a:off x="357700" y="958088"/>
            <a:ext cx="3795651" cy="3978975"/>
          </a:xfrm>
          <a:prstGeom prst="rect">
            <a:avLst/>
          </a:prstGeom>
          <a:noFill/>
          <a:ln>
            <a:noFill/>
          </a:ln>
        </p:spPr>
      </p:pic>
      <p:sp>
        <p:nvSpPr>
          <p:cNvPr id="69" name="Google Shape;69;p15"/>
          <p:cNvSpPr txBox="1"/>
          <p:nvPr/>
        </p:nvSpPr>
        <p:spPr>
          <a:xfrm>
            <a:off x="4572000" y="1746975"/>
            <a:ext cx="38445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2"/>
                </a:solidFill>
              </a:rPr>
              <a:t>In general, Heath was in the strike zone a decent amount, with around a 70% strike rate. He also was able to get a decent number of swing and misses with 19 swinging strikes going against 17 called strikes, which makes sense considering he has 8 strikeouts in just 4 innings.</a:t>
            </a: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Pitch </a:t>
            </a:r>
            <a:r>
              <a:rPr lang="en"/>
              <a:t>Arsenal</a:t>
            </a:r>
            <a:endParaRPr/>
          </a:p>
        </p:txBody>
      </p:sp>
      <p:sp>
        <p:nvSpPr>
          <p:cNvPr id="75" name="Google Shape;75;p16"/>
          <p:cNvSpPr txBox="1"/>
          <p:nvPr/>
        </p:nvSpPr>
        <p:spPr>
          <a:xfrm>
            <a:off x="0" y="4835700"/>
            <a:ext cx="4564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rPr>
              <a:t>*13 of 88 pitches were either tagged as Unidentified and excluded from this</a:t>
            </a:r>
            <a:endParaRPr sz="800">
              <a:solidFill>
                <a:schemeClr val="dk2"/>
              </a:solidFill>
            </a:endParaRPr>
          </a:p>
        </p:txBody>
      </p:sp>
      <p:pic>
        <p:nvPicPr>
          <p:cNvPr id="76" name="Google Shape;76;p16"/>
          <p:cNvPicPr preferRelativeResize="0"/>
          <p:nvPr/>
        </p:nvPicPr>
        <p:blipFill rotWithShape="1">
          <a:blip r:embed="rId3">
            <a:alphaModFix/>
          </a:blip>
          <a:srcRect b="0" l="22597" r="23434" t="0"/>
          <a:stretch/>
        </p:blipFill>
        <p:spPr>
          <a:xfrm>
            <a:off x="5830700" y="1399650"/>
            <a:ext cx="3239255" cy="3405351"/>
          </a:xfrm>
          <a:prstGeom prst="rect">
            <a:avLst/>
          </a:prstGeom>
          <a:noFill/>
          <a:ln>
            <a:noFill/>
          </a:ln>
        </p:spPr>
      </p:pic>
      <p:pic>
        <p:nvPicPr>
          <p:cNvPr id="77" name="Google Shape;77;p16" title="Noah_Heath_06_17_26_arsenal_table.png"/>
          <p:cNvPicPr preferRelativeResize="0"/>
          <p:nvPr/>
        </p:nvPicPr>
        <p:blipFill>
          <a:blip r:embed="rId4">
            <a:alphaModFix/>
          </a:blip>
          <a:stretch>
            <a:fillRect/>
          </a:stretch>
        </p:blipFill>
        <p:spPr>
          <a:xfrm>
            <a:off x="130100" y="1312913"/>
            <a:ext cx="5700600" cy="2517680"/>
          </a:xfrm>
          <a:prstGeom prst="rect">
            <a:avLst/>
          </a:prstGeom>
          <a:noFill/>
          <a:ln>
            <a:noFill/>
          </a:ln>
        </p:spPr>
      </p:pic>
      <p:sp>
        <p:nvSpPr>
          <p:cNvPr id="78" name="Google Shape;78;p16"/>
          <p:cNvSpPr txBox="1"/>
          <p:nvPr/>
        </p:nvSpPr>
        <p:spPr>
          <a:xfrm>
            <a:off x="208125" y="3842900"/>
            <a:ext cx="5567100" cy="962100"/>
          </a:xfrm>
          <a:prstGeom prst="rect">
            <a:avLst/>
          </a:prstGeom>
          <a:noFill/>
          <a:ln>
            <a:noFill/>
          </a:ln>
        </p:spPr>
        <p:txBody>
          <a:bodyPr anchorCtr="0" anchor="t" bIns="91425" lIns="91425" spcFirstLastPara="1" rIns="91425" wrap="square" tIns="91425">
            <a:normAutofit fontScale="62500" lnSpcReduction="10000"/>
          </a:bodyPr>
          <a:lstStyle/>
          <a:p>
            <a:pPr indent="0" lvl="0" marL="0" rtl="0" algn="l">
              <a:spcBef>
                <a:spcPts val="0"/>
              </a:spcBef>
              <a:spcAft>
                <a:spcPts val="0"/>
              </a:spcAft>
              <a:buNone/>
            </a:pPr>
            <a:r>
              <a:rPr lang="en" sz="1800">
                <a:solidFill>
                  <a:schemeClr val="dk2"/>
                </a:solidFill>
              </a:rPr>
              <a:t>Heath has a 4 pitch mix of a 4-seam fastball, changeup, slider and curveball. Of his offspeed, his change-up was most effective at generating swings and misses this outing, with a whiff rate of 66.7%. The slider and change-up have very similar metrics, but the change up seems to be more effective at missing bats likely because of its closer </a:t>
            </a:r>
            <a:r>
              <a:rPr lang="en" sz="1800">
                <a:solidFill>
                  <a:schemeClr val="dk2"/>
                </a:solidFill>
              </a:rPr>
              <a:t>resemblance</a:t>
            </a:r>
            <a:r>
              <a:rPr lang="en" sz="1800">
                <a:solidFill>
                  <a:schemeClr val="dk2"/>
                </a:solidFill>
              </a:rPr>
              <a:t> to his fastball.</a:t>
            </a: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Pitch Count &amp; Fastball Velo</a:t>
            </a:r>
            <a:endParaRPr/>
          </a:p>
        </p:txBody>
      </p:sp>
      <p:pic>
        <p:nvPicPr>
          <p:cNvPr id="84" name="Google Shape;84;p17" title="Noah_Heath_06_17_26_inning_pitches_velo.png"/>
          <p:cNvPicPr preferRelativeResize="0"/>
          <p:nvPr/>
        </p:nvPicPr>
        <p:blipFill>
          <a:blip r:embed="rId3">
            <a:alphaModFix/>
          </a:blip>
          <a:stretch>
            <a:fillRect/>
          </a:stretch>
        </p:blipFill>
        <p:spPr>
          <a:xfrm>
            <a:off x="174550" y="1017725"/>
            <a:ext cx="5731462" cy="3820975"/>
          </a:xfrm>
          <a:prstGeom prst="rect">
            <a:avLst/>
          </a:prstGeom>
          <a:noFill/>
          <a:ln>
            <a:noFill/>
          </a:ln>
        </p:spPr>
      </p:pic>
      <p:sp>
        <p:nvSpPr>
          <p:cNvPr id="85" name="Google Shape;85;p17"/>
          <p:cNvSpPr txBox="1"/>
          <p:nvPr/>
        </p:nvSpPr>
        <p:spPr>
          <a:xfrm>
            <a:off x="6056125" y="1017725"/>
            <a:ext cx="2776200" cy="382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1800">
                <a:solidFill>
                  <a:schemeClr val="dk2"/>
                </a:solidFill>
              </a:rPr>
              <a:t>In this chart, you can see that after a rough 3rd inning where he gave up 4 runs and 2 home runs over 30 pitches, Heath’s fastball velocity dropped from about 82 mph to about 78 mph. This was after </a:t>
            </a:r>
            <a:r>
              <a:rPr lang="en" sz="1800">
                <a:solidFill>
                  <a:schemeClr val="dk2"/>
                </a:solidFill>
              </a:rPr>
              <a:t>around his 75th pitch which may serve as a good soft cap for him going forward as a point he starts to fatigue.</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795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Pitch Location</a:t>
            </a:r>
            <a:endParaRPr/>
          </a:p>
          <a:p>
            <a:pPr indent="0" lvl="0" marL="0" rtl="0" algn="ctr">
              <a:spcBef>
                <a:spcPts val="0"/>
              </a:spcBef>
              <a:spcAft>
                <a:spcPts val="0"/>
              </a:spcAft>
              <a:buNone/>
            </a:pPr>
            <a:r>
              <a:t/>
            </a:r>
            <a:endParaRPr/>
          </a:p>
        </p:txBody>
      </p:sp>
      <p:pic>
        <p:nvPicPr>
          <p:cNvPr id="91" name="Google Shape;91;p18" title="Noah_Heath_06_17_26_zone_heatmap.png"/>
          <p:cNvPicPr preferRelativeResize="0"/>
          <p:nvPr/>
        </p:nvPicPr>
        <p:blipFill rotWithShape="1">
          <a:blip r:embed="rId3">
            <a:alphaModFix/>
          </a:blip>
          <a:srcRect b="10116" l="0" r="0" t="9017"/>
          <a:stretch/>
        </p:blipFill>
        <p:spPr>
          <a:xfrm>
            <a:off x="311700" y="652225"/>
            <a:ext cx="8278774" cy="3090076"/>
          </a:xfrm>
          <a:prstGeom prst="rect">
            <a:avLst/>
          </a:prstGeom>
          <a:noFill/>
          <a:ln>
            <a:noFill/>
          </a:ln>
        </p:spPr>
      </p:pic>
      <p:sp>
        <p:nvSpPr>
          <p:cNvPr id="92" name="Google Shape;92;p18"/>
          <p:cNvSpPr txBox="1"/>
          <p:nvPr/>
        </p:nvSpPr>
        <p:spPr>
          <a:xfrm>
            <a:off x="59988" y="3832200"/>
            <a:ext cx="8782200" cy="13113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1800">
                <a:solidFill>
                  <a:schemeClr val="dk2"/>
                </a:solidFill>
              </a:rPr>
              <a:t>When looking at Heath’s pitch location, it stands out that almost all his breaking pitches are </a:t>
            </a:r>
            <a:r>
              <a:rPr lang="en" sz="1800">
                <a:solidFill>
                  <a:schemeClr val="dk2"/>
                </a:solidFill>
              </a:rPr>
              <a:t>clustered</a:t>
            </a:r>
            <a:r>
              <a:rPr lang="en" sz="1800">
                <a:solidFill>
                  <a:schemeClr val="dk2"/>
                </a:solidFill>
              </a:rPr>
              <a:t> near the first base side of home plate. While this could mean he is tunneling and using pitches off </a:t>
            </a:r>
            <a:r>
              <a:rPr lang="en" sz="1800">
                <a:solidFill>
                  <a:schemeClr val="dk2"/>
                </a:solidFill>
              </a:rPr>
              <a:t>each other</a:t>
            </a:r>
            <a:r>
              <a:rPr lang="en" sz="1800">
                <a:solidFill>
                  <a:schemeClr val="dk2"/>
                </a:solidFill>
              </a:rPr>
              <a:t> well, if he could find a pitch that is effective on the other side of the plate it would allow him to diversify his attack more and be flexible in his approach. Overall though, he did a nice job of avoiding the heart of the plate with only one pitch being located in the middle-middle section, but needs to be closer to the zone with his fastball misses, as too many were </a:t>
            </a:r>
            <a:r>
              <a:rPr lang="en" sz="1800">
                <a:solidFill>
                  <a:schemeClr val="dk2"/>
                </a:solidFill>
              </a:rPr>
              <a:t>uncompetitive</a:t>
            </a:r>
            <a:endParaRPr sz="1800">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Whiff Location</a:t>
            </a:r>
            <a:endParaRPr/>
          </a:p>
        </p:txBody>
      </p:sp>
      <p:sp>
        <p:nvSpPr>
          <p:cNvPr id="98" name="Google Shape;98;p19"/>
          <p:cNvSpPr txBox="1"/>
          <p:nvPr/>
        </p:nvSpPr>
        <p:spPr>
          <a:xfrm>
            <a:off x="0" y="4835700"/>
            <a:ext cx="4564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rPr>
              <a:t>*7 of 15 whiffs are missing location tags and cannot be used for this</a:t>
            </a:r>
            <a:endParaRPr sz="800">
              <a:solidFill>
                <a:schemeClr val="dk2"/>
              </a:solidFill>
            </a:endParaRPr>
          </a:p>
        </p:txBody>
      </p:sp>
      <p:sp>
        <p:nvSpPr>
          <p:cNvPr id="99" name="Google Shape;99;p19"/>
          <p:cNvSpPr txBox="1"/>
          <p:nvPr/>
        </p:nvSpPr>
        <p:spPr>
          <a:xfrm>
            <a:off x="311700" y="1017725"/>
            <a:ext cx="4117800" cy="3657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1800">
                <a:solidFill>
                  <a:schemeClr val="dk2"/>
                </a:solidFill>
              </a:rPr>
              <a:t>Looking at the </a:t>
            </a:r>
            <a:r>
              <a:rPr lang="en" sz="1800">
                <a:solidFill>
                  <a:schemeClr val="dk2"/>
                </a:solidFill>
              </a:rPr>
              <a:t>location</a:t>
            </a:r>
            <a:r>
              <a:rPr lang="en" sz="1800">
                <a:solidFill>
                  <a:schemeClr val="dk2"/>
                </a:solidFill>
              </a:rPr>
              <a:t>/pitch type of Heath’s swing and misses, a few things stand out:</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7 of 8 tagged whiffs were inside the strike zone, could be struggling to get guys to chase</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Only swing and miss outside the zone was a curveball</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Fastball whiffs came at the top of the zone, changeup and slider were more effective when located lower in the zone</a:t>
            </a:r>
            <a:endParaRPr sz="1800">
              <a:solidFill>
                <a:schemeClr val="dk2"/>
              </a:solidFill>
            </a:endParaRPr>
          </a:p>
        </p:txBody>
      </p:sp>
      <p:pic>
        <p:nvPicPr>
          <p:cNvPr id="100" name="Google Shape;100;p19"/>
          <p:cNvPicPr preferRelativeResize="0"/>
          <p:nvPr/>
        </p:nvPicPr>
        <p:blipFill rotWithShape="1">
          <a:blip r:embed="rId3">
            <a:alphaModFix/>
          </a:blip>
          <a:srcRect b="0" l="20653" r="20658" t="0"/>
          <a:stretch/>
        </p:blipFill>
        <p:spPr>
          <a:xfrm>
            <a:off x="4788750" y="1017725"/>
            <a:ext cx="3996355" cy="38636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First Pitch</a:t>
            </a:r>
            <a:endParaRPr/>
          </a:p>
        </p:txBody>
      </p:sp>
      <p:sp>
        <p:nvSpPr>
          <p:cNvPr id="106" name="Google Shape;106;p20"/>
          <p:cNvSpPr txBox="1"/>
          <p:nvPr/>
        </p:nvSpPr>
        <p:spPr>
          <a:xfrm>
            <a:off x="6592475" y="0"/>
            <a:ext cx="27813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2"/>
                </a:solidFill>
              </a:rPr>
              <a:t>*1 at-bat had an unknown </a:t>
            </a:r>
            <a:r>
              <a:rPr lang="en" sz="800">
                <a:solidFill>
                  <a:schemeClr val="dk2"/>
                </a:solidFill>
              </a:rPr>
              <a:t>result</a:t>
            </a:r>
            <a:r>
              <a:rPr lang="en" sz="800">
                <a:solidFill>
                  <a:schemeClr val="dk2"/>
                </a:solidFill>
              </a:rPr>
              <a:t>, was a first pitch ball </a:t>
            </a:r>
            <a:endParaRPr sz="800">
              <a:solidFill>
                <a:schemeClr val="dk2"/>
              </a:solidFill>
            </a:endParaRPr>
          </a:p>
        </p:txBody>
      </p:sp>
      <p:pic>
        <p:nvPicPr>
          <p:cNvPr id="107" name="Google Shape;107;p20"/>
          <p:cNvPicPr preferRelativeResize="0"/>
          <p:nvPr/>
        </p:nvPicPr>
        <p:blipFill rotWithShape="1">
          <a:blip r:embed="rId3">
            <a:alphaModFix/>
          </a:blip>
          <a:srcRect b="7484" l="23025" r="23052" t="0"/>
          <a:stretch/>
        </p:blipFill>
        <p:spPr>
          <a:xfrm>
            <a:off x="4846650" y="1154938"/>
            <a:ext cx="2855250" cy="2781826"/>
          </a:xfrm>
          <a:prstGeom prst="rect">
            <a:avLst/>
          </a:prstGeom>
          <a:noFill/>
          <a:ln>
            <a:noFill/>
          </a:ln>
        </p:spPr>
      </p:pic>
      <p:pic>
        <p:nvPicPr>
          <p:cNvPr id="108" name="Google Shape;108;p20" title="Noah_Heath_06_17_26_first_pitch_results.png"/>
          <p:cNvPicPr preferRelativeResize="0"/>
          <p:nvPr/>
        </p:nvPicPr>
        <p:blipFill rotWithShape="1">
          <a:blip r:embed="rId4">
            <a:alphaModFix/>
          </a:blip>
          <a:srcRect b="20766" l="0" r="0" t="2805"/>
          <a:stretch/>
        </p:blipFill>
        <p:spPr>
          <a:xfrm>
            <a:off x="876850" y="1225663"/>
            <a:ext cx="3246689" cy="2781824"/>
          </a:xfrm>
          <a:prstGeom prst="rect">
            <a:avLst/>
          </a:prstGeom>
          <a:noFill/>
          <a:ln>
            <a:noFill/>
          </a:ln>
        </p:spPr>
      </p:pic>
      <p:sp>
        <p:nvSpPr>
          <p:cNvPr id="109" name="Google Shape;109;p20"/>
          <p:cNvSpPr txBox="1"/>
          <p:nvPr/>
        </p:nvSpPr>
        <p:spPr>
          <a:xfrm>
            <a:off x="530900" y="4215425"/>
            <a:ext cx="8256600" cy="813300"/>
          </a:xfrm>
          <a:prstGeom prst="rect">
            <a:avLst/>
          </a:prstGeom>
          <a:noFill/>
          <a:ln>
            <a:noFill/>
          </a:ln>
        </p:spPr>
        <p:txBody>
          <a:bodyPr anchorCtr="0" anchor="t" bIns="91425" lIns="91425" spcFirstLastPara="1" rIns="91425" wrap="square" tIns="91425">
            <a:normAutofit fontScale="77500" lnSpcReduction="10000"/>
          </a:bodyPr>
          <a:lstStyle/>
          <a:p>
            <a:pPr indent="0" lvl="0" marL="0" rtl="0" algn="l">
              <a:spcBef>
                <a:spcPts val="0"/>
              </a:spcBef>
              <a:spcAft>
                <a:spcPts val="0"/>
              </a:spcAft>
              <a:buNone/>
            </a:pPr>
            <a:r>
              <a:rPr lang="en" sz="1800">
                <a:solidFill>
                  <a:schemeClr val="dk2"/>
                </a:solidFill>
              </a:rPr>
              <a:t>Heath was not great at getting ahead in counts in this game with 12 of his 22 at-bats </a:t>
            </a:r>
            <a:r>
              <a:rPr lang="en" sz="1800">
                <a:solidFill>
                  <a:schemeClr val="dk2"/>
                </a:solidFill>
              </a:rPr>
              <a:t>beginning</a:t>
            </a:r>
            <a:r>
              <a:rPr lang="en" sz="1800">
                <a:solidFill>
                  <a:schemeClr val="dk2"/>
                </a:solidFill>
              </a:rPr>
              <a:t> with a ball. This was most impactful when looking at his strikeout results. When he threw a first pitch strike, he struck the batter out 50% of the time, compared to just 16.67% when throwing a first pitch ball</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LHH vs RHH Pitch Mix/Results</a:t>
            </a:r>
            <a:endParaRPr/>
          </a:p>
        </p:txBody>
      </p:sp>
      <p:sp>
        <p:nvSpPr>
          <p:cNvPr id="115" name="Google Shape;115;p21"/>
          <p:cNvSpPr txBox="1"/>
          <p:nvPr/>
        </p:nvSpPr>
        <p:spPr>
          <a:xfrm>
            <a:off x="266900" y="4063025"/>
            <a:ext cx="8520600" cy="10806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 sz="1800">
                <a:solidFill>
                  <a:schemeClr val="dk2"/>
                </a:solidFill>
              </a:rPr>
              <a:t>Overall, in this start, Heath’s pitches were more effective against </a:t>
            </a:r>
            <a:r>
              <a:rPr lang="en" sz="1800">
                <a:solidFill>
                  <a:schemeClr val="dk2"/>
                </a:solidFill>
              </a:rPr>
              <a:t>lefties</a:t>
            </a:r>
            <a:r>
              <a:rPr lang="en" sz="1800">
                <a:solidFill>
                  <a:schemeClr val="dk2"/>
                </a:solidFill>
              </a:rPr>
              <a:t> compared to righties. Although he did give up 2 hits in 4 ABs against lefties, he allowed much softer contact, </a:t>
            </a:r>
            <a:r>
              <a:rPr lang="en" sz="1800">
                <a:solidFill>
                  <a:schemeClr val="dk2"/>
                </a:solidFill>
              </a:rPr>
              <a:t>specifically</a:t>
            </a:r>
            <a:r>
              <a:rPr lang="en" sz="1800">
                <a:solidFill>
                  <a:schemeClr val="dk2"/>
                </a:solidFill>
              </a:rPr>
              <a:t> off of his fastball. His slider was not very effective when thrown to righties, as it had the lowest whiff rate of any pitch and was also being hit very hard.</a:t>
            </a:r>
            <a:endParaRPr sz="1800">
              <a:solidFill>
                <a:schemeClr val="dk2"/>
              </a:solidFill>
            </a:endParaRPr>
          </a:p>
        </p:txBody>
      </p:sp>
      <p:pic>
        <p:nvPicPr>
          <p:cNvPr id="116" name="Google Shape;116;p21" title="Noah_Heath_06_17_26_lhh_split.png"/>
          <p:cNvPicPr preferRelativeResize="0"/>
          <p:nvPr/>
        </p:nvPicPr>
        <p:blipFill>
          <a:blip r:embed="rId3">
            <a:alphaModFix/>
          </a:blip>
          <a:stretch>
            <a:fillRect/>
          </a:stretch>
        </p:blipFill>
        <p:spPr>
          <a:xfrm>
            <a:off x="152400" y="1170125"/>
            <a:ext cx="4245272" cy="2892900"/>
          </a:xfrm>
          <a:prstGeom prst="rect">
            <a:avLst/>
          </a:prstGeom>
          <a:noFill/>
          <a:ln>
            <a:noFill/>
          </a:ln>
        </p:spPr>
      </p:pic>
      <p:pic>
        <p:nvPicPr>
          <p:cNvPr id="117" name="Google Shape;117;p21" title="Noah_Heath_06_17_26_rhh_split.png"/>
          <p:cNvPicPr preferRelativeResize="0"/>
          <p:nvPr/>
        </p:nvPicPr>
        <p:blipFill>
          <a:blip r:embed="rId4">
            <a:alphaModFix/>
          </a:blip>
          <a:stretch>
            <a:fillRect/>
          </a:stretch>
        </p:blipFill>
        <p:spPr>
          <a:xfrm>
            <a:off x="4550072" y="1170125"/>
            <a:ext cx="4315830" cy="28929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LHH vs RHH Zone Location</a:t>
            </a:r>
            <a:endParaRPr/>
          </a:p>
        </p:txBody>
      </p:sp>
      <p:sp>
        <p:nvSpPr>
          <p:cNvPr id="123" name="Google Shape;123;p22"/>
          <p:cNvSpPr txBox="1"/>
          <p:nvPr/>
        </p:nvSpPr>
        <p:spPr>
          <a:xfrm>
            <a:off x="5341625" y="1416375"/>
            <a:ext cx="3426900" cy="298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1800">
                <a:solidFill>
                  <a:schemeClr val="dk2"/>
                </a:solidFill>
              </a:rPr>
              <a:t>When looking at his pitch location between LHH and RHH, you can see why he was more effective against </a:t>
            </a:r>
            <a:r>
              <a:rPr lang="en" sz="1800">
                <a:solidFill>
                  <a:schemeClr val="dk2"/>
                </a:solidFill>
              </a:rPr>
              <a:t>lefties</a:t>
            </a:r>
            <a:r>
              <a:rPr lang="en" sz="1800">
                <a:solidFill>
                  <a:schemeClr val="dk2"/>
                </a:solidFill>
              </a:rPr>
              <a:t>. He was able to stay more in and around the zone to these guys and was rewarded by getting a lot of corner pitches called strikes. </a:t>
            </a:r>
            <a:endParaRPr sz="1800">
              <a:solidFill>
                <a:schemeClr val="dk2"/>
              </a:solidFill>
            </a:endParaRPr>
          </a:p>
        </p:txBody>
      </p:sp>
      <p:pic>
        <p:nvPicPr>
          <p:cNvPr id="124" name="Google Shape;124;p22"/>
          <p:cNvPicPr preferRelativeResize="0"/>
          <p:nvPr/>
        </p:nvPicPr>
        <p:blipFill>
          <a:blip r:embed="rId3">
            <a:alphaModFix/>
          </a:blip>
          <a:stretch>
            <a:fillRect/>
          </a:stretch>
        </p:blipFill>
        <p:spPr>
          <a:xfrm>
            <a:off x="143974" y="1416450"/>
            <a:ext cx="5081723" cy="29800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3" title="Noah_Heath_06_17_26_ab_results_by_pitch.png"/>
          <p:cNvPicPr preferRelativeResize="0"/>
          <p:nvPr/>
        </p:nvPicPr>
        <p:blipFill>
          <a:blip r:embed="rId3">
            <a:alphaModFix/>
          </a:blip>
          <a:stretch>
            <a:fillRect/>
          </a:stretch>
        </p:blipFill>
        <p:spPr>
          <a:xfrm>
            <a:off x="158475" y="1105075"/>
            <a:ext cx="4974549" cy="2554024"/>
          </a:xfrm>
          <a:prstGeom prst="rect">
            <a:avLst/>
          </a:prstGeom>
          <a:noFill/>
          <a:ln>
            <a:noFill/>
          </a:ln>
        </p:spPr>
      </p:pic>
      <p:sp>
        <p:nvSpPr>
          <p:cNvPr id="130" name="Google Shape;130;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Pitch Results</a:t>
            </a:r>
            <a:endParaRPr/>
          </a:p>
        </p:txBody>
      </p:sp>
      <p:sp>
        <p:nvSpPr>
          <p:cNvPr id="131" name="Google Shape;131;p23"/>
          <p:cNvSpPr txBox="1"/>
          <p:nvPr/>
        </p:nvSpPr>
        <p:spPr>
          <a:xfrm>
            <a:off x="6703475" y="1196475"/>
            <a:ext cx="2274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32" name="Google Shape;132;p23"/>
          <p:cNvSpPr txBox="1"/>
          <p:nvPr/>
        </p:nvSpPr>
        <p:spPr>
          <a:xfrm>
            <a:off x="5072375" y="1105075"/>
            <a:ext cx="3905100" cy="36846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2"/>
              </a:buClr>
              <a:buSzPts val="1800"/>
              <a:buChar char="●"/>
            </a:pPr>
            <a:r>
              <a:rPr lang="en" sz="1800">
                <a:solidFill>
                  <a:schemeClr val="dk2"/>
                </a:solidFill>
              </a:rPr>
              <a:t>Heath’s change-up stands out as his best pitch on the day getting him 5 of his 8 strikeouts (the other 3 were on untagged pitches). </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His fastball was the pitch that hitters were taking advantage of, with 6 of 9 total hits and 2 of the 3 home runs coming off his fastball.</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Exit Velocities</a:t>
            </a:r>
            <a:endParaRPr/>
          </a:p>
        </p:txBody>
      </p:sp>
      <p:sp>
        <p:nvSpPr>
          <p:cNvPr id="138" name="Google Shape;138;p24"/>
          <p:cNvSpPr txBox="1"/>
          <p:nvPr/>
        </p:nvSpPr>
        <p:spPr>
          <a:xfrm>
            <a:off x="6703475" y="1196475"/>
            <a:ext cx="2274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139" name="Google Shape;139;p24"/>
          <p:cNvSpPr txBox="1"/>
          <p:nvPr/>
        </p:nvSpPr>
        <p:spPr>
          <a:xfrm>
            <a:off x="5705100" y="1154100"/>
            <a:ext cx="3127200" cy="3684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 sz="1800">
                <a:solidFill>
                  <a:schemeClr val="dk2"/>
                </a:solidFill>
              </a:rPr>
              <a:t>A couple things stand out when looking at the batted ball data on each of Heath’s pitches:</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Fastball and Slider were both being hit very hard and in the air; this is a </a:t>
            </a:r>
            <a:r>
              <a:rPr lang="en" sz="1800">
                <a:solidFill>
                  <a:schemeClr val="dk2"/>
                </a:solidFill>
              </a:rPr>
              <a:t>recipe</a:t>
            </a:r>
            <a:r>
              <a:rPr lang="en" sz="1800">
                <a:solidFill>
                  <a:schemeClr val="dk2"/>
                </a:solidFill>
              </a:rPr>
              <a:t> for damage.</a:t>
            </a:r>
            <a:endParaRPr sz="1800">
              <a:solidFill>
                <a:schemeClr val="dk2"/>
              </a:solidFill>
            </a:endParaRPr>
          </a:p>
          <a:p>
            <a:pPr indent="-342900" lvl="0" marL="457200" rtl="0" algn="l">
              <a:spcBef>
                <a:spcPts val="0"/>
              </a:spcBef>
              <a:spcAft>
                <a:spcPts val="0"/>
              </a:spcAft>
              <a:buClr>
                <a:schemeClr val="dk2"/>
              </a:buClr>
              <a:buSzPts val="1800"/>
              <a:buChar char="-"/>
            </a:pPr>
            <a:r>
              <a:rPr lang="en" sz="1800">
                <a:solidFill>
                  <a:schemeClr val="dk2"/>
                </a:solidFill>
              </a:rPr>
              <a:t>Changeup has the lowest average exit velo and was </a:t>
            </a:r>
            <a:r>
              <a:rPr lang="en" sz="1800">
                <a:solidFill>
                  <a:schemeClr val="dk2"/>
                </a:solidFill>
              </a:rPr>
              <a:t>constantly</a:t>
            </a:r>
            <a:r>
              <a:rPr lang="en" sz="1800">
                <a:solidFill>
                  <a:schemeClr val="dk2"/>
                </a:solidFill>
              </a:rPr>
              <a:t> being hit on the ground</a:t>
            </a:r>
            <a:endParaRPr sz="1800">
              <a:solidFill>
                <a:schemeClr val="dk2"/>
              </a:solidFill>
            </a:endParaRPr>
          </a:p>
        </p:txBody>
      </p:sp>
      <p:pic>
        <p:nvPicPr>
          <p:cNvPr id="140" name="Google Shape;140;p24" title="Noah_Heath_06_17_26_exit_velo.png"/>
          <p:cNvPicPr preferRelativeResize="0"/>
          <p:nvPr/>
        </p:nvPicPr>
        <p:blipFill>
          <a:blip r:embed="rId3">
            <a:alphaModFix/>
          </a:blip>
          <a:stretch>
            <a:fillRect/>
          </a:stretch>
        </p:blipFill>
        <p:spPr>
          <a:xfrm>
            <a:off x="231625" y="1017725"/>
            <a:ext cx="5379711" cy="38209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Summary</a:t>
            </a:r>
            <a:endParaRPr/>
          </a:p>
        </p:txBody>
      </p:sp>
      <p:sp>
        <p:nvSpPr>
          <p:cNvPr id="146" name="Google Shape;146;p25"/>
          <p:cNvSpPr txBox="1"/>
          <p:nvPr>
            <p:ph idx="1" type="body"/>
          </p:nvPr>
        </p:nvSpPr>
        <p:spPr>
          <a:xfrm>
            <a:off x="311700" y="1152475"/>
            <a:ext cx="8520600" cy="3990900"/>
          </a:xfrm>
          <a:prstGeom prst="rect">
            <a:avLst/>
          </a:prstGeom>
        </p:spPr>
        <p:txBody>
          <a:bodyPr anchorCtr="0" anchor="t" bIns="91425" lIns="91425" spcFirstLastPara="1" rIns="91425" wrap="square" tIns="91425">
            <a:normAutofit fontScale="70000"/>
          </a:bodyPr>
          <a:lstStyle/>
          <a:p>
            <a:pPr indent="-308610" lvl="0" marL="457200" rtl="0" algn="l">
              <a:lnSpc>
                <a:spcPct val="150000"/>
              </a:lnSpc>
              <a:spcBef>
                <a:spcPts val="0"/>
              </a:spcBef>
              <a:spcAft>
                <a:spcPts val="0"/>
              </a:spcAft>
              <a:buSzPct val="100000"/>
              <a:buChar char="●"/>
            </a:pPr>
            <a:r>
              <a:rPr lang="en"/>
              <a:t>Heath had an up and down start, was able to get a lot of strikeouts (8K in 4.0 IP), but was also hit around a lot and gave up 3 HRs, </a:t>
            </a:r>
            <a:r>
              <a:rPr lang="en"/>
              <a:t>ultimately</a:t>
            </a:r>
            <a:r>
              <a:rPr lang="en"/>
              <a:t> resulting in a 10-0 Bucks loss. </a:t>
            </a:r>
            <a:endParaRPr/>
          </a:p>
          <a:p>
            <a:pPr indent="-308610" lvl="0" marL="457200" rtl="0" algn="l">
              <a:lnSpc>
                <a:spcPct val="150000"/>
              </a:lnSpc>
              <a:spcBef>
                <a:spcPts val="0"/>
              </a:spcBef>
              <a:spcAft>
                <a:spcPts val="0"/>
              </a:spcAft>
              <a:buSzPct val="100000"/>
              <a:buChar char="●"/>
            </a:pPr>
            <a:r>
              <a:rPr lang="en"/>
              <a:t>Changeup </a:t>
            </a:r>
            <a:r>
              <a:rPr lang="en"/>
              <a:t>emerging</a:t>
            </a:r>
            <a:r>
              <a:rPr lang="en"/>
              <a:t> as an effective swing and miss pitch that works well off of 4-seam fastball, might want to throw more of it compared to </a:t>
            </a:r>
            <a:r>
              <a:rPr lang="en"/>
              <a:t>relatively</a:t>
            </a:r>
            <a:r>
              <a:rPr lang="en"/>
              <a:t> </a:t>
            </a:r>
            <a:r>
              <a:rPr lang="en"/>
              <a:t>similar</a:t>
            </a:r>
            <a:r>
              <a:rPr lang="en"/>
              <a:t> and more ineffective slider. Would lead to a diverse and effective three pitch mix of fastball, curveball and changeup.</a:t>
            </a:r>
            <a:endParaRPr/>
          </a:p>
          <a:p>
            <a:pPr indent="-308610" lvl="0" marL="457200" rtl="0" algn="l">
              <a:lnSpc>
                <a:spcPct val="150000"/>
              </a:lnSpc>
              <a:spcBef>
                <a:spcPts val="0"/>
              </a:spcBef>
              <a:spcAft>
                <a:spcPts val="0"/>
              </a:spcAft>
              <a:buSzPct val="100000"/>
              <a:buChar char="●"/>
            </a:pPr>
            <a:r>
              <a:rPr lang="en"/>
              <a:t>Heath was more effective when pitching to lefties because he was able to stay around the zone and not give away uncompetitive pitches. He also threw his slider less which proved to be an effective strategy </a:t>
            </a:r>
            <a:endParaRPr/>
          </a:p>
          <a:p>
            <a:pPr indent="-308610" lvl="0" marL="457200" rtl="0" algn="l">
              <a:lnSpc>
                <a:spcPct val="150000"/>
              </a:lnSpc>
              <a:spcBef>
                <a:spcPts val="0"/>
              </a:spcBef>
              <a:spcAft>
                <a:spcPts val="0"/>
              </a:spcAft>
              <a:buSzPct val="100000"/>
              <a:buChar char="●"/>
            </a:pPr>
            <a:r>
              <a:rPr lang="en"/>
              <a:t>Could try out a new pitch with glove side horizontal movement (Cutter/Sweeper) that could be an effective counter to the change-up and utilize the third-base side of the plate. </a:t>
            </a:r>
            <a:endParaRPr/>
          </a:p>
          <a:p>
            <a:pPr indent="-308610" lvl="0" marL="457200" rtl="0" algn="l">
              <a:lnSpc>
                <a:spcPct val="150000"/>
              </a:lnSpc>
              <a:spcBef>
                <a:spcPts val="0"/>
              </a:spcBef>
              <a:spcAft>
                <a:spcPts val="0"/>
              </a:spcAft>
              <a:buSzPct val="100000"/>
              <a:buChar char="●"/>
            </a:pPr>
            <a:r>
              <a:rPr lang="en"/>
              <a:t>Changeup also stood out as an effective weak contact pitch, </a:t>
            </a:r>
            <a:r>
              <a:rPr lang="en"/>
              <a:t>especially</a:t>
            </a:r>
            <a:r>
              <a:rPr lang="en"/>
              <a:t> compared to fastball and slider, this </a:t>
            </a:r>
            <a:r>
              <a:rPr lang="en"/>
              <a:t>reinforces</a:t>
            </a:r>
            <a:r>
              <a:rPr lang="en"/>
              <a:t> the idea that the slider serves little purpose and can be replaced by more changeups.</a:t>
            </a:r>
            <a:endParaRPr/>
          </a:p>
          <a:p>
            <a:pPr indent="-308610" lvl="0" marL="457200" rtl="0" algn="l">
              <a:lnSpc>
                <a:spcPct val="150000"/>
              </a:lnSpc>
              <a:spcBef>
                <a:spcPts val="0"/>
              </a:spcBef>
              <a:spcAft>
                <a:spcPts val="0"/>
              </a:spcAft>
              <a:buSzPct val="100000"/>
              <a:buChar char="●"/>
            </a:pPr>
            <a:r>
              <a:rPr lang="en"/>
              <a:t>Struggled to </a:t>
            </a:r>
            <a:r>
              <a:rPr lang="en"/>
              <a:t>constantly</a:t>
            </a:r>
            <a:r>
              <a:rPr lang="en"/>
              <a:t> get ahead of first-</a:t>
            </a:r>
            <a:r>
              <a:rPr lang="en"/>
              <a:t>pitches, when he did get ahead it was beneficial to him as he tended to finish off hitters well with strikeouts.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